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4" r:id="rId3"/>
    <p:sldId id="271" r:id="rId4"/>
    <p:sldId id="272" r:id="rId5"/>
    <p:sldId id="276" r:id="rId6"/>
    <p:sldId id="277" r:id="rId7"/>
    <p:sldId id="278" r:id="rId8"/>
    <p:sldId id="284" r:id="rId9"/>
    <p:sldId id="274" r:id="rId10"/>
    <p:sldId id="273" r:id="rId11"/>
    <p:sldId id="275" r:id="rId12"/>
    <p:sldId id="279" r:id="rId13"/>
    <p:sldId id="280" r:id="rId14"/>
    <p:sldId id="286" r:id="rId15"/>
    <p:sldId id="281" r:id="rId16"/>
    <p:sldId id="282" r:id="rId17"/>
    <p:sldId id="287" r:id="rId18"/>
    <p:sldId id="291" r:id="rId19"/>
    <p:sldId id="283" r:id="rId20"/>
    <p:sldId id="285" r:id="rId21"/>
    <p:sldId id="270" r:id="rId22"/>
    <p:sldId id="288" r:id="rId23"/>
    <p:sldId id="289" r:id="rId24"/>
    <p:sldId id="290" r:id="rId25"/>
    <p:sldId id="292" r:id="rId26"/>
    <p:sldId id="293" r:id="rId27"/>
    <p:sldId id="295" r:id="rId28"/>
    <p:sldId id="296" r:id="rId29"/>
    <p:sldId id="297" r:id="rId30"/>
    <p:sldId id="298" r:id="rId31"/>
    <p:sldId id="299" r:id="rId32"/>
    <p:sldId id="294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939B5E8-EF71-43FF-B7B6-C3DB42F2B419}">
          <p14:sldIdLst>
            <p14:sldId id="256"/>
            <p14:sldId id="264"/>
          </p14:sldIdLst>
        </p14:section>
        <p14:section name="goemetry" id="{C4CAC356-299D-44DE-B875-0B42FFFB2C47}">
          <p14:sldIdLst>
            <p14:sldId id="271"/>
          </p14:sldIdLst>
        </p14:section>
        <p14:section name="governing equations" id="{C2957D9E-634C-44E2-89FC-483EFDC8A956}">
          <p14:sldIdLst>
            <p14:sldId id="272"/>
            <p14:sldId id="276"/>
            <p14:sldId id="277"/>
          </p14:sldIdLst>
        </p14:section>
        <p14:section name="mesh_dep + validation" id="{98804D22-D1A5-49F9-889D-B8D7BE782177}">
          <p14:sldIdLst>
            <p14:sldId id="278"/>
            <p14:sldId id="284"/>
            <p14:sldId id="274"/>
            <p14:sldId id="273"/>
          </p14:sldIdLst>
        </p14:section>
        <p14:section name="results" id="{59834961-E1E2-4803-BDC0-156AB703C88C}">
          <p14:sldIdLst>
            <p14:sldId id="275"/>
            <p14:sldId id="279"/>
            <p14:sldId id="280"/>
            <p14:sldId id="286"/>
            <p14:sldId id="281"/>
            <p14:sldId id="282"/>
            <p14:sldId id="287"/>
            <p14:sldId id="291"/>
            <p14:sldId id="283"/>
            <p14:sldId id="285"/>
          </p14:sldIdLst>
        </p14:section>
        <p14:section name="end + appendix" id="{9E2C446E-88C2-4D58-B199-96CE045F8F6C}">
          <p14:sldIdLst>
            <p14:sldId id="270"/>
            <p14:sldId id="288"/>
            <p14:sldId id="289"/>
            <p14:sldId id="290"/>
            <p14:sldId id="292"/>
            <p14:sldId id="293"/>
            <p14:sldId id="295"/>
            <p14:sldId id="296"/>
            <p14:sldId id="297"/>
            <p14:sldId id="298"/>
            <p14:sldId id="29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20.02.2023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20.02.2023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br>
              <a:rPr lang="de-DE" dirty="0" smtClean="0"/>
            </a:br>
            <a:r>
              <a:rPr lang="de-DE" dirty="0" smtClean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Vorname Name</a:t>
            </a:r>
            <a:br>
              <a:rPr lang="de-DE" dirty="0" smtClean="0"/>
            </a:br>
            <a:r>
              <a:rPr lang="de-DE" dirty="0" smtClean="0"/>
              <a:t>Struktureinheit  der TU Dresden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</a:t>
            </a:r>
            <a:br>
              <a:rPr lang="de-DE" dirty="0" smtClean="0"/>
            </a:br>
            <a:r>
              <a:rPr lang="de-DE" dirty="0" smtClean="0"/>
              <a:t>durch Klicken bearbeiten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br>
              <a:rPr lang="de-DE" dirty="0" smtClean="0"/>
            </a:br>
            <a:r>
              <a:rPr lang="de-DE" dirty="0" smtClean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Vorname Name</a:t>
            </a:r>
            <a:br>
              <a:rPr lang="de-DE" dirty="0" smtClean="0"/>
            </a:br>
            <a:r>
              <a:rPr lang="de-DE" dirty="0" smtClean="0"/>
              <a:t>Struktureinheit  der TU Dresden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</a:t>
            </a:r>
            <a:br>
              <a:rPr lang="de-DE" dirty="0" smtClean="0"/>
            </a:br>
            <a:r>
              <a:rPr lang="de-DE" dirty="0" smtClean="0"/>
              <a:t>durch Klicken bearbeiten</a:t>
            </a:r>
            <a:endParaRPr lang="de-DE" dirty="0"/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Titelmasterformat durch Klicken bearbeiten</a:t>
            </a:r>
            <a:endParaRPr lang="de-DE" sz="240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Erste Textebene (16pt)</a:t>
            </a:r>
          </a:p>
          <a:p>
            <a:pPr lvl="1"/>
            <a:r>
              <a:rPr lang="de-DE" dirty="0" smtClean="0"/>
              <a:t>Zweite Textebene für Aufzählungen</a:t>
            </a:r>
          </a:p>
          <a:p>
            <a:pPr lvl="2"/>
            <a:r>
              <a:rPr lang="de-DE" dirty="0" smtClean="0"/>
              <a:t>Dritte Textebene bei viel Text (14pt)</a:t>
            </a:r>
          </a:p>
          <a:p>
            <a:pPr lvl="3"/>
            <a:r>
              <a:rPr lang="de-DE" dirty="0" smtClean="0"/>
              <a:t>Vierte Textebene für Aufzählungen bei viel Text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Zwischenseite</a:t>
            </a:r>
          </a:p>
          <a:p>
            <a:pPr lvl="6"/>
            <a:r>
              <a:rPr lang="de-DE" dirty="0" smtClean="0"/>
              <a:t>Für den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</a:rPr>
              <a:t>Defense</a:t>
            </a:r>
            <a:r>
              <a:rPr lang="de-DE" sz="800" baseline="0" dirty="0" smtClean="0">
                <a:solidFill>
                  <a:schemeClr val="bg2"/>
                </a:solidFill>
              </a:rPr>
              <a:t> </a:t>
            </a:r>
            <a:r>
              <a:rPr lang="de-DE" sz="800" baseline="0" dirty="0" err="1" smtClean="0">
                <a:solidFill>
                  <a:schemeClr val="bg2"/>
                </a:solidFill>
              </a:rPr>
              <a:t>diplom</a:t>
            </a:r>
            <a:r>
              <a:rPr lang="de-DE" sz="800" baseline="0" dirty="0" smtClean="0">
                <a:solidFill>
                  <a:schemeClr val="bg2"/>
                </a:solidFill>
              </a:rPr>
              <a:t> </a:t>
            </a:r>
            <a:r>
              <a:rPr lang="de-DE" sz="800" baseline="0" dirty="0" err="1" smtClean="0">
                <a:solidFill>
                  <a:schemeClr val="bg2"/>
                </a:solidFill>
              </a:rPr>
              <a:t>thesis</a:t>
            </a:r>
            <a:endParaRPr lang="de-DE" sz="800" dirty="0" smtClean="0">
              <a:solidFill>
                <a:schemeClr val="bg2"/>
              </a:solidFill>
            </a:endParaRP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Maschinenwesen/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Daniel Fischer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 Dresden // 03.03.2023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73" y="6336430"/>
            <a:ext cx="1230227" cy="357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2130682" y="6299205"/>
            <a:ext cx="953864" cy="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Fakultät Maschinenwesen</a:t>
            </a:r>
          </a:p>
          <a:p>
            <a:r>
              <a:rPr lang="de-DE" dirty="0" smtClean="0"/>
              <a:t>Professur für Transportprozesse an Grenzflächen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Defense </a:t>
            </a:r>
            <a:r>
              <a:rPr lang="de-DE" dirty="0" err="1" smtClean="0"/>
              <a:t>diploma</a:t>
            </a:r>
            <a:r>
              <a:rPr lang="de-DE" dirty="0" smtClean="0"/>
              <a:t> </a:t>
            </a:r>
            <a:r>
              <a:rPr lang="de-DE" dirty="0" err="1" smtClean="0"/>
              <a:t>thesis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Daniel Fischer</a:t>
            </a:r>
            <a:endParaRPr lang="de-DE" b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68" y="4929166"/>
            <a:ext cx="3485822" cy="139743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835" y="2234330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Different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densities</a:t>
            </a:r>
            <a:r>
              <a:rPr lang="de-DE" dirty="0" smtClean="0"/>
              <a:t> </a:t>
            </a:r>
            <a:r>
              <a:rPr lang="en-GB" dirty="0" smtClean="0"/>
              <a:t>investigated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Validation </a:t>
            </a:r>
            <a:r>
              <a:rPr lang="en-GB" dirty="0" smtClean="0"/>
              <a:t>against</a:t>
            </a:r>
            <a:r>
              <a:rPr lang="de-DE" dirty="0" smtClean="0"/>
              <a:t> </a:t>
            </a:r>
            <a:r>
              <a:rPr lang="de-DE" noProof="1" smtClean="0"/>
              <a:t>existing</a:t>
            </a:r>
            <a:r>
              <a:rPr lang="de-DE" dirty="0" smtClean="0"/>
              <a:t> experimental </a:t>
            </a:r>
            <a:r>
              <a:rPr lang="en-GB" dirty="0" smtClean="0"/>
              <a:t>data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2038343"/>
            <a:ext cx="468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78" y="2038343"/>
            <a:ext cx="468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2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Taylor dispersion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in space and time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of a front within a pipe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of gap averaged values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4" y="2915139"/>
            <a:ext cx="5515584" cy="1303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297930"/>
            <a:ext cx="5455628" cy="28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2" name="h4r3_P205E3_S120E4_concentration-fluid_c_image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0067" y="1030288"/>
            <a:ext cx="8689975" cy="4344987"/>
          </a:xfrm>
        </p:spPr>
      </p:pic>
    </p:spTree>
    <p:extLst>
      <p:ext uri="{BB962C8B-B14F-4D97-AF65-F5344CB8AC3E}">
        <p14:creationId xmlns:p14="http://schemas.microsoft.com/office/powerpoint/2010/main" val="138737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2" name="h4r3_P205E3_S120E4_concentration-fluid_a_concentration-fluid_b_concentration-fluid_c_plot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275" y="1030288"/>
            <a:ext cx="8689975" cy="4344987"/>
          </a:xfrm>
        </p:spPr>
      </p:pic>
    </p:spTree>
    <p:extLst>
      <p:ext uri="{BB962C8B-B14F-4D97-AF65-F5344CB8AC3E}">
        <p14:creationId xmlns:p14="http://schemas.microsoft.com/office/powerpoint/2010/main" val="37534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Parametric study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Input variables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Schmidt Number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viscosity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diffusion coefficient 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err="1" smtClean="0"/>
                  <a:t>Peclet</a:t>
                </a:r>
                <a:r>
                  <a:rPr lang="en-GB" dirty="0" smtClean="0"/>
                  <a:t> Number</a:t>
                </a:r>
                <a:endParaRPr lang="en-GB" dirty="0"/>
              </a:p>
              <a:p>
                <a:pPr lvl="4" indent="0">
                  <a:buNone/>
                </a:pP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characteristic length (gap height)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inlet velocity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27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Investigated parameters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Fronts front &amp; maximum positions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Front width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Total product formed</a:t>
            </a:r>
          </a:p>
          <a:p>
            <a:pPr lvl="1" indent="0">
              <a:buNone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29" y="3147579"/>
            <a:ext cx="4381989" cy="22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0.2mm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3" y="1030288"/>
            <a:ext cx="5943612" cy="4114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0.2mm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5" y="1030288"/>
            <a:ext cx="5943612" cy="411480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77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6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0.4mm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6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16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41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0.6mm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6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58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0.2mm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3" y="1030288"/>
            <a:ext cx="5943612" cy="41148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dirty="0" err="1" smtClean="0"/>
              <a:t>Introduction</a:t>
            </a:r>
            <a:endParaRPr lang="de-DE" dirty="0" smtClean="0"/>
          </a:p>
          <a:p>
            <a:pPr marL="342900" indent="-342900">
              <a:buAutoNum type="arabicPeriod"/>
            </a:pPr>
            <a:r>
              <a:rPr lang="de-DE" dirty="0" err="1" smtClean="0"/>
              <a:t>Goemetric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  <a:p>
            <a:pPr marL="342900" indent="-342900">
              <a:buAutoNum type="arabicPeriod"/>
            </a:pPr>
            <a:r>
              <a:rPr lang="de-DE" dirty="0" err="1" smtClean="0"/>
              <a:t>Governing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 smtClean="0"/>
          </a:p>
          <a:p>
            <a:pPr marL="738842" lvl="3" indent="-342900">
              <a:buFont typeface="+mj-lt"/>
              <a:buAutoNum type="alphaLcPeriod"/>
            </a:pPr>
            <a:r>
              <a:rPr lang="de-DE" dirty="0" err="1" smtClean="0"/>
              <a:t>Mass</a:t>
            </a:r>
            <a:r>
              <a:rPr lang="de-DE" dirty="0" smtClean="0"/>
              <a:t>- &amp; </a:t>
            </a: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conservation</a:t>
            </a:r>
            <a:endParaRPr lang="de-DE" dirty="0" smtClean="0"/>
          </a:p>
          <a:p>
            <a:pPr marL="738842" lvl="3" indent="-342900">
              <a:buFont typeface="+mj-lt"/>
              <a:buAutoNum type="alphaLcPeriod"/>
            </a:pPr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marL="738842" lvl="3" indent="-342900">
              <a:buFont typeface="+mj-lt"/>
              <a:buAutoNum type="alphaLcPeriod"/>
            </a:pPr>
            <a:r>
              <a:rPr lang="de-DE" dirty="0" err="1" smtClean="0"/>
              <a:t>Reaction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marL="738842" lvl="3" indent="-342900">
              <a:buFont typeface="+mj-lt"/>
              <a:buAutoNum type="alphaLcPeriod"/>
            </a:pPr>
            <a:r>
              <a:rPr lang="de-DE" dirty="0" err="1" smtClean="0"/>
              <a:t>Species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PDE </a:t>
            </a:r>
            <a:r>
              <a:rPr lang="de-DE" dirty="0" err="1" smtClean="0"/>
              <a:t>system</a:t>
            </a:r>
            <a:endParaRPr lang="de-DE" dirty="0"/>
          </a:p>
          <a:p>
            <a:pPr marL="342900" lvl="2" indent="-342900">
              <a:buFont typeface="+mj-lt"/>
              <a:buAutoNum type="arabicPeriod" startAt="4"/>
            </a:pP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endParaRPr lang="de-DE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dirty="0" smtClean="0"/>
              <a:t>Simulation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dirty="0" err="1" smtClean="0"/>
              <a:t>Limitations</a:t>
            </a:r>
            <a:endParaRPr lang="de-DE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dirty="0" err="1" smtClean="0"/>
              <a:t>Conclusion</a:t>
            </a:r>
            <a:r>
              <a:rPr lang="de-DE" dirty="0" smtClean="0"/>
              <a:t> &amp; Outlook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Limitations and Conclusion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Limitations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7025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-1"/>
            <a:ext cx="9144000" cy="6092825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Thank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for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attention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parameters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 = 2430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=4.11∙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 smtClean="0"/>
                  <a:t> 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=1.0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27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 = 12000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=1.0∙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 smtClean="0">
                  <a:ea typeface="Cambria Math" panose="02040503050406030204" pitchFamily="18" charset="0"/>
                </a:endParaRPr>
              </a:p>
              <a:p>
                <a:pPr lvl="1" indent="0">
                  <a:buNone/>
                </a:pPr>
                <a:r>
                  <a:rPr lang="en-GB" dirty="0" smtClean="0"/>
                  <a:t> </a:t>
                </a:r>
                <a:endParaRPr lang="en-GB" dirty="0"/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>
                        <a:latin typeface="Cambria Math" panose="02040503050406030204" pitchFamily="18" charset="0"/>
                      </a:rPr>
                      <m:t>=1.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=8.33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233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0.4mm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6" y="1030288"/>
            <a:ext cx="5943612" cy="4114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7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0.6mm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3" y="1030288"/>
            <a:ext cx="5943612" cy="4114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95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0.4mm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1" y="1030288"/>
            <a:ext cx="5943612" cy="4114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43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0.6mm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" y="1030288"/>
            <a:ext cx="5943612" cy="4114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Velocity profile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50" y="1599402"/>
            <a:ext cx="6400813" cy="4114808"/>
          </a:xfrm>
        </p:spPr>
      </p:pic>
    </p:spTree>
    <p:extLst>
      <p:ext uri="{BB962C8B-B14F-4D97-AF65-F5344CB8AC3E}">
        <p14:creationId xmlns:p14="http://schemas.microsoft.com/office/powerpoint/2010/main" val="354098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Width shrinkage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74" y="492251"/>
            <a:ext cx="4478887" cy="5438649"/>
          </a:xfrm>
        </p:spPr>
      </p:pic>
    </p:spTree>
    <p:extLst>
      <p:ext uri="{BB962C8B-B14F-4D97-AF65-F5344CB8AC3E}">
        <p14:creationId xmlns:p14="http://schemas.microsoft.com/office/powerpoint/2010/main" val="234393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Residuals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49" y="1302417"/>
            <a:ext cx="5943612" cy="4114808"/>
          </a:xfrm>
        </p:spPr>
      </p:pic>
    </p:spTree>
    <p:extLst>
      <p:ext uri="{BB962C8B-B14F-4D97-AF65-F5344CB8AC3E}">
        <p14:creationId xmlns:p14="http://schemas.microsoft.com/office/powerpoint/2010/main" val="275491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geometry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84767" y="3394409"/>
            <a:ext cx="9080133" cy="16558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Radial </a:t>
            </a:r>
            <a:r>
              <a:rPr lang="de-DE" dirty="0" err="1" smtClean="0"/>
              <a:t>geometry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Domain </a:t>
            </a:r>
            <a:r>
              <a:rPr lang="de-DE" dirty="0" err="1" smtClean="0"/>
              <a:t>filled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reactant</a:t>
            </a:r>
            <a:r>
              <a:rPr lang="de-DE" dirty="0" smtClean="0"/>
              <a:t>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Reactant</a:t>
            </a:r>
            <a:r>
              <a:rPr lang="de-DE" dirty="0" smtClean="0"/>
              <a:t> B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radially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 smtClean="0"/>
              <a:t>Axisymmetric</a:t>
            </a:r>
            <a:r>
              <a:rPr lang="de-DE" dirty="0" smtClean="0"/>
              <a:t> </a:t>
            </a:r>
            <a:r>
              <a:rPr lang="de-DE" dirty="0" err="1" smtClean="0"/>
              <a:t>assumption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2D Case </a:t>
            </a:r>
            <a:r>
              <a:rPr lang="de-DE" dirty="0" err="1" smtClean="0">
                <a:sym typeface="Wingdings" panose="05000000000000000000" pitchFamily="2" charset="2"/>
              </a:rPr>
              <a:t>sufficient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</a:t>
            </a:r>
            <a:endParaRPr lang="de-DE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989043" y="1273114"/>
            <a:ext cx="8860692" cy="124344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405681" y="1464263"/>
            <a:ext cx="13708" cy="1047262"/>
          </a:xfrm>
          <a:prstGeom prst="line">
            <a:avLst/>
          </a:prstGeom>
          <a:ln>
            <a:solidFill>
              <a:schemeClr val="tx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/>
          <p:cNvSpPr/>
          <p:nvPr/>
        </p:nvSpPr>
        <p:spPr>
          <a:xfrm>
            <a:off x="984433" y="1268085"/>
            <a:ext cx="8860692" cy="124344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14779" y="2622931"/>
            <a:ext cx="4430346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322279" y="1672486"/>
            <a:ext cx="0" cy="8440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35735" y="1817078"/>
            <a:ext cx="3282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57545" y="2594675"/>
            <a:ext cx="3282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4875425" y="1584445"/>
            <a:ext cx="1078707" cy="419979"/>
            <a:chOff x="4679156" y="5024438"/>
            <a:chExt cx="1078707" cy="419979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736306" y="5211542"/>
              <a:ext cx="472224" cy="1367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5014913" y="5213659"/>
              <a:ext cx="193616" cy="23075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206147" y="5206602"/>
              <a:ext cx="199534" cy="23781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218541" y="5208856"/>
              <a:ext cx="539322" cy="364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4679156" y="5213660"/>
              <a:ext cx="529372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218541" y="5206602"/>
              <a:ext cx="398828" cy="14168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20737" y="5112479"/>
              <a:ext cx="396632" cy="9143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5220737" y="5024438"/>
              <a:ext cx="215657" cy="17736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5067300" y="5024438"/>
              <a:ext cx="155820" cy="18441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 flipV="1">
              <a:off x="4833938" y="5112479"/>
              <a:ext cx="376788" cy="9637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4875425" y="2007315"/>
            <a:ext cx="1078707" cy="419979"/>
            <a:chOff x="4679156" y="5024438"/>
            <a:chExt cx="1078707" cy="419979"/>
          </a:xfrm>
        </p:grpSpPr>
        <p:cxnSp>
          <p:nvCxnSpPr>
            <p:cNvPr id="210" name="Straight Arrow Connector 209"/>
            <p:cNvCxnSpPr/>
            <p:nvPr/>
          </p:nvCxnSpPr>
          <p:spPr>
            <a:xfrm flipH="1">
              <a:off x="4736306" y="5211542"/>
              <a:ext cx="472224" cy="1367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H="1">
              <a:off x="5014913" y="5213659"/>
              <a:ext cx="193616" cy="23075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5206147" y="5206602"/>
              <a:ext cx="199534" cy="23781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5218541" y="5208856"/>
              <a:ext cx="539322" cy="364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H="1">
              <a:off x="4679156" y="5213660"/>
              <a:ext cx="529372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5218541" y="5206602"/>
              <a:ext cx="398828" cy="14168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V="1">
              <a:off x="5220737" y="5112479"/>
              <a:ext cx="396632" cy="9143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5220737" y="5024438"/>
              <a:ext cx="215657" cy="17736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5067300" y="5024438"/>
              <a:ext cx="155820" cy="18441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4833938" y="5112479"/>
              <a:ext cx="376788" cy="9637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Rectangle 219"/>
          <p:cNvSpPr/>
          <p:nvPr/>
        </p:nvSpPr>
        <p:spPr>
          <a:xfrm>
            <a:off x="5419389" y="1679180"/>
            <a:ext cx="4432542" cy="839039"/>
          </a:xfrm>
          <a:prstGeom prst="rect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</a:t>
            </a:r>
            <a:r>
              <a:rPr lang="de-DE" dirty="0" err="1" smtClean="0"/>
              <a:t>odelling</a:t>
            </a:r>
            <a:r>
              <a:rPr lang="de-DE" dirty="0" smtClean="0"/>
              <a:t> plane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2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2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ravitational influence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39" y="1866341"/>
            <a:ext cx="4800635" cy="2533669"/>
          </a:xfrm>
        </p:spPr>
      </p:pic>
    </p:spTree>
    <p:extLst>
      <p:ext uri="{BB962C8B-B14F-4D97-AF65-F5344CB8AC3E}">
        <p14:creationId xmlns:p14="http://schemas.microsoft.com/office/powerpoint/2010/main" val="249921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97" y="1979994"/>
            <a:ext cx="2345226" cy="28883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37" y="1826998"/>
            <a:ext cx="4291989" cy="3194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6708" y="5158154"/>
            <a:ext cx="23211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Microfluidic element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491047" y="5164847"/>
            <a:ext cx="23211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Microflow</a:t>
            </a:r>
            <a:r>
              <a:rPr lang="en-GB" dirty="0" smtClean="0"/>
              <a:t> reactor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6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HPC Cluster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43" y="1163883"/>
            <a:ext cx="7425627" cy="4344987"/>
          </a:xfrm>
        </p:spPr>
      </p:pic>
    </p:spTree>
    <p:extLst>
      <p:ext uri="{BB962C8B-B14F-4D97-AF65-F5344CB8AC3E}">
        <p14:creationId xmlns:p14="http://schemas.microsoft.com/office/powerpoint/2010/main" val="285052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Governing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err="1" smtClean="0"/>
              <a:t>conservation</a:t>
            </a: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Continuity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de-DE" dirty="0" smtClean="0"/>
              <a:t>Radial </a:t>
            </a: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lvl="4" indent="0">
              <a:buNone/>
            </a:pPr>
            <a:endParaRPr lang="de-DE" dirty="0"/>
          </a:p>
          <a:p>
            <a:pPr lvl="4" indent="0">
              <a:buNone/>
            </a:pPr>
            <a:endParaRPr lang="de-DE" dirty="0" smtClean="0"/>
          </a:p>
          <a:p>
            <a:pPr lvl="4" indent="0">
              <a:buNone/>
            </a:pPr>
            <a:endParaRPr lang="de-DE" dirty="0"/>
          </a:p>
          <a:p>
            <a:pPr marL="861666" lvl="4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de-DE" dirty="0" smtClean="0"/>
              <a:t>Axial </a:t>
            </a: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8" y="2726023"/>
            <a:ext cx="4320000" cy="1257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54" y="1517391"/>
            <a:ext cx="2463687" cy="611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8" y="4580118"/>
            <a:ext cx="4320000" cy="9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Governing equations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Energy equation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Species distribution equations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7" y="3656806"/>
            <a:ext cx="5020376" cy="2029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7" y="1903716"/>
            <a:ext cx="413442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Governing equations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 constant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87" y="3981319"/>
            <a:ext cx="1409897" cy="638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10" y="1851080"/>
            <a:ext cx="116221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87" y="2924024"/>
            <a:ext cx="1314633" cy="485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62" y="4786771"/>
            <a:ext cx="1695687" cy="657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35" y="4810588"/>
            <a:ext cx="1924319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9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Mesh creation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04" y="1484313"/>
            <a:ext cx="10439504" cy="4344987"/>
          </a:xfrm>
        </p:spPr>
      </p:pic>
    </p:spTree>
    <p:extLst>
      <p:ext uri="{BB962C8B-B14F-4D97-AF65-F5344CB8AC3E}">
        <p14:creationId xmlns:p14="http://schemas.microsoft.com/office/powerpoint/2010/main" val="133555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Boundary conditions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22" y="2078098"/>
            <a:ext cx="5819775" cy="1552575"/>
          </a:xfrm>
        </p:spPr>
      </p:pic>
      <p:sp>
        <p:nvSpPr>
          <p:cNvPr id="5" name="TextBox 4"/>
          <p:cNvSpPr txBox="1"/>
          <p:nvPr/>
        </p:nvSpPr>
        <p:spPr>
          <a:xfrm>
            <a:off x="1391139" y="2854385"/>
            <a:ext cx="175064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Inlet velocity magnitude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177692" y="1600704"/>
            <a:ext cx="1750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slip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750604" y="2917596"/>
            <a:ext cx="1750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Pressure outlet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633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Experimental setup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27" y="930036"/>
            <a:ext cx="6462127" cy="249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78641" cy="4344985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Hele-Shaw-Cell with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0.2mm gap height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80mm radius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Reaction</a:t>
                </a:r>
              </a:p>
              <a:p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SCN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Fe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3+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𝐹𝑒𝑆𝐶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78641" cy="4344985"/>
              </a:xfrm>
              <a:blipFill>
                <a:blip r:embed="rId3"/>
                <a:stretch>
                  <a:fillRect l="-2910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318737" y="2176877"/>
            <a:ext cx="3802185" cy="1004568"/>
            <a:chOff x="6318737" y="3263212"/>
            <a:chExt cx="3802185" cy="1004568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8112372" y="3899879"/>
              <a:ext cx="0" cy="367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7534030" y="3724609"/>
              <a:ext cx="42594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8112372" y="3724610"/>
              <a:ext cx="50604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9096687" y="3724609"/>
              <a:ext cx="313036" cy="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6596183" y="3724612"/>
              <a:ext cx="328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318737" y="3263213"/>
              <a:ext cx="0" cy="29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0120922" y="3263212"/>
              <a:ext cx="0" cy="29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t="14007" r="71676" b="52455"/>
          <a:stretch/>
        </p:blipFill>
        <p:spPr>
          <a:xfrm>
            <a:off x="6924429" y="3749931"/>
            <a:ext cx="1831763" cy="19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vorlagen_MW_16zu9.pptx" id="{1BA19F19-401C-4F6F-980F-8921DFEA66CA}" vid="{A4AC9D56-A64D-43AA-8595-1AC48592C70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252</Words>
  <Application>Microsoft Office PowerPoint</Application>
  <PresentationFormat>Widescreen</PresentationFormat>
  <Paragraphs>125</Paragraphs>
  <Slides>32</Slides>
  <Notes>0</Notes>
  <HiddenSlides>11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Symbol</vt:lpstr>
      <vt:lpstr>Wingdings</vt:lpstr>
      <vt:lpstr>Calibri</vt:lpstr>
      <vt:lpstr>Open Sans</vt:lpstr>
      <vt:lpstr>Cambria Math</vt:lpstr>
      <vt:lpstr>TUD_2018_16zu9</vt:lpstr>
      <vt:lpstr>Defense diploma thesis Daniel Fischer</vt:lpstr>
      <vt:lpstr>Content</vt:lpstr>
      <vt:lpstr>geometry</vt:lpstr>
      <vt:lpstr>Governing equations</vt:lpstr>
      <vt:lpstr>Governing equations</vt:lpstr>
      <vt:lpstr>Governing equations</vt:lpstr>
      <vt:lpstr>Mesh creation</vt:lpstr>
      <vt:lpstr>Boundary conditions</vt:lpstr>
      <vt:lpstr>Experimental setup</vt:lpstr>
      <vt:lpstr>Mesh dependency and validation</vt:lpstr>
      <vt:lpstr>Taylor dispersion</vt:lpstr>
      <vt:lpstr>Results</vt:lpstr>
      <vt:lpstr>Results</vt:lpstr>
      <vt:lpstr>Parametric study</vt:lpstr>
      <vt:lpstr>Front positions h = 0.2mm</vt:lpstr>
      <vt:lpstr>Front widths h = 0.2mm</vt:lpstr>
      <vt:lpstr>Front widths h = 0.4mm</vt:lpstr>
      <vt:lpstr>Front widths h = 0.6mm</vt:lpstr>
      <vt:lpstr>Total product formed h = 0.2mm</vt:lpstr>
      <vt:lpstr>Limitations and Conclusion</vt:lpstr>
      <vt:lpstr>Thank you for attention</vt:lpstr>
      <vt:lpstr>parameters</vt:lpstr>
      <vt:lpstr>Front positions h = 0.4mm</vt:lpstr>
      <vt:lpstr>Front positions h = 0.6mm</vt:lpstr>
      <vt:lpstr>Total product formed h = 0.4mm</vt:lpstr>
      <vt:lpstr>Total product formed h = 0.6mm</vt:lpstr>
      <vt:lpstr>Velocity profile</vt:lpstr>
      <vt:lpstr>Width shrinkage</vt:lpstr>
      <vt:lpstr>Residuals </vt:lpstr>
      <vt:lpstr>Gravitational influence</vt:lpstr>
      <vt:lpstr>PowerPoint Presentation</vt:lpstr>
      <vt:lpstr>HPC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CD</dc:creator>
  <cp:lastModifiedBy>TPG247</cp:lastModifiedBy>
  <cp:revision>37</cp:revision>
  <dcterms:created xsi:type="dcterms:W3CDTF">2018-02-14T13:03:37Z</dcterms:created>
  <dcterms:modified xsi:type="dcterms:W3CDTF">2023-02-20T13:50:05Z</dcterms:modified>
</cp:coreProperties>
</file>